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35" r:id="rId1"/>
  </p:sldMasterIdLst>
  <p:notesMasterIdLst>
    <p:notesMasterId r:id="rId6"/>
  </p:notesMasterIdLst>
  <p:handoutMasterIdLst>
    <p:handoutMasterId r:id="rId7"/>
  </p:handoutMasterIdLst>
  <p:sldIdLst>
    <p:sldId id="1022" r:id="rId2"/>
    <p:sldId id="1134" r:id="rId3"/>
    <p:sldId id="823" r:id="rId4"/>
    <p:sldId id="1135" r:id="rId5"/>
  </p:sldIdLst>
  <p:sldSz cx="12192000" cy="6858000"/>
  <p:notesSz cx="6858000" cy="9144000"/>
  <p:defaultTextStyle>
    <a:defPPr>
      <a:defRPr lang="en-US"/>
    </a:defPPr>
    <a:lvl1pPr algn="l" defTabSz="5861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586130" algn="l" defTabSz="5861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1172261" algn="l" defTabSz="5861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758391" algn="l" defTabSz="5861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2344522" algn="l" defTabSz="5861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930652" algn="l" defTabSz="58613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3516782" algn="l" defTabSz="58613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4102913" algn="l" defTabSz="58613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4689043" algn="l" defTabSz="58613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s Vasiliadis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0116"/>
    <a:srgbClr val="29528C"/>
    <a:srgbClr val="522E92"/>
    <a:srgbClr val="1E4179"/>
    <a:srgbClr val="204078"/>
    <a:srgbClr val="1F3F7A"/>
    <a:srgbClr val="629FC3"/>
    <a:srgbClr val="558ED5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77" autoAdjust="0"/>
    <p:restoredTop sz="80544" autoAdjust="0"/>
  </p:normalViewPr>
  <p:slideViewPr>
    <p:cSldViewPr snapToGrid="0" snapToObjects="1">
      <p:cViewPr varScale="1">
        <p:scale>
          <a:sx n="102" d="100"/>
          <a:sy n="102" d="100"/>
        </p:scale>
        <p:origin x="1928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7" d="100"/>
        <a:sy n="187" d="100"/>
      </p:scale>
      <p:origin x="0" y="53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fld id="{3726BA98-09A7-D845-B362-7ACA0D031074}" type="datetimeFigureOut">
              <a:rPr lang="en-US"/>
              <a:pPr>
                <a:defRPr/>
              </a:pPr>
              <a:t>4/15/19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fld id="{F7EBBC22-62A2-DA42-A7E1-5CA8AEF0CF6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597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8D14DF8-0C36-4546-A1A8-1C89C0A9DD5A}" type="datetime1">
              <a:rPr lang="en-US"/>
              <a:pPr>
                <a:defRPr/>
              </a:pPr>
              <a:t>4/15/19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EFAF03E7-0DA5-084C-A73B-84F898909E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829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586130" rtl="0" eaLnBrk="0" fontAlgn="base" hangingPunct="0">
      <a:spcBef>
        <a:spcPct val="30000"/>
      </a:spcBef>
      <a:spcAft>
        <a:spcPct val="0"/>
      </a:spcAft>
      <a:defRPr sz="1538" kern="1200">
        <a:solidFill>
          <a:schemeClr val="tx1"/>
        </a:solidFill>
        <a:latin typeface="+mn-lt"/>
        <a:ea typeface="ＭＳ Ｐゴシック" pitchFamily="-108" charset="-128"/>
        <a:cs typeface="ＭＳ Ｐゴシック" pitchFamily="-108" charset="-128"/>
      </a:defRPr>
    </a:lvl1pPr>
    <a:lvl2pPr marL="586130" algn="l" defTabSz="586130" rtl="0" eaLnBrk="0" fontAlgn="base" hangingPunct="0">
      <a:spcBef>
        <a:spcPct val="30000"/>
      </a:spcBef>
      <a:spcAft>
        <a:spcPct val="0"/>
      </a:spcAft>
      <a:defRPr sz="1538" kern="1200">
        <a:solidFill>
          <a:schemeClr val="tx1"/>
        </a:solidFill>
        <a:latin typeface="+mn-lt"/>
        <a:ea typeface="ＭＳ Ｐゴシック" pitchFamily="-108" charset="-128"/>
        <a:cs typeface="+mn-cs"/>
      </a:defRPr>
    </a:lvl2pPr>
    <a:lvl3pPr marL="1172261" algn="l" defTabSz="586130" rtl="0" eaLnBrk="0" fontAlgn="base" hangingPunct="0">
      <a:spcBef>
        <a:spcPct val="30000"/>
      </a:spcBef>
      <a:spcAft>
        <a:spcPct val="0"/>
      </a:spcAft>
      <a:defRPr sz="1538" kern="1200">
        <a:solidFill>
          <a:schemeClr val="tx1"/>
        </a:solidFill>
        <a:latin typeface="+mn-lt"/>
        <a:ea typeface="ＭＳ Ｐゴシック" pitchFamily="-108" charset="-128"/>
        <a:cs typeface="+mn-cs"/>
      </a:defRPr>
    </a:lvl3pPr>
    <a:lvl4pPr marL="1758391" algn="l" defTabSz="586130" rtl="0" eaLnBrk="0" fontAlgn="base" hangingPunct="0">
      <a:spcBef>
        <a:spcPct val="30000"/>
      </a:spcBef>
      <a:spcAft>
        <a:spcPct val="0"/>
      </a:spcAft>
      <a:defRPr sz="1538" kern="1200">
        <a:solidFill>
          <a:schemeClr val="tx1"/>
        </a:solidFill>
        <a:latin typeface="+mn-lt"/>
        <a:ea typeface="ＭＳ Ｐゴシック" pitchFamily="-108" charset="-128"/>
        <a:cs typeface="+mn-cs"/>
      </a:defRPr>
    </a:lvl4pPr>
    <a:lvl5pPr marL="2344522" algn="l" defTabSz="586130" rtl="0" eaLnBrk="0" fontAlgn="base" hangingPunct="0">
      <a:spcBef>
        <a:spcPct val="30000"/>
      </a:spcBef>
      <a:spcAft>
        <a:spcPct val="0"/>
      </a:spcAft>
      <a:defRPr sz="1538" kern="1200">
        <a:solidFill>
          <a:schemeClr val="tx1"/>
        </a:solidFill>
        <a:latin typeface="+mn-lt"/>
        <a:ea typeface="ＭＳ Ｐゴシック" pitchFamily="-108" charset="-128"/>
        <a:cs typeface="+mn-cs"/>
      </a:defRPr>
    </a:lvl5pPr>
    <a:lvl6pPr marL="2930652" algn="l" defTabSz="586130" rtl="0" eaLnBrk="1" latinLnBrk="0" hangingPunct="1">
      <a:defRPr sz="1538" kern="1200">
        <a:solidFill>
          <a:schemeClr val="tx1"/>
        </a:solidFill>
        <a:latin typeface="+mn-lt"/>
        <a:ea typeface="+mn-ea"/>
        <a:cs typeface="+mn-cs"/>
      </a:defRPr>
    </a:lvl6pPr>
    <a:lvl7pPr marL="3516782" algn="l" defTabSz="586130" rtl="0" eaLnBrk="1" latinLnBrk="0" hangingPunct="1">
      <a:defRPr sz="1538" kern="1200">
        <a:solidFill>
          <a:schemeClr val="tx1"/>
        </a:solidFill>
        <a:latin typeface="+mn-lt"/>
        <a:ea typeface="+mn-ea"/>
        <a:cs typeface="+mn-cs"/>
      </a:defRPr>
    </a:lvl7pPr>
    <a:lvl8pPr marL="4102913" algn="l" defTabSz="586130" rtl="0" eaLnBrk="1" latinLnBrk="0" hangingPunct="1">
      <a:defRPr sz="1538" kern="1200">
        <a:solidFill>
          <a:schemeClr val="tx1"/>
        </a:solidFill>
        <a:latin typeface="+mn-lt"/>
        <a:ea typeface="+mn-ea"/>
        <a:cs typeface="+mn-cs"/>
      </a:defRPr>
    </a:lvl8pPr>
    <a:lvl9pPr marL="4689043" algn="l" defTabSz="586130" rtl="0" eaLnBrk="1" latinLnBrk="0" hangingPunct="1">
      <a:defRPr sz="15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FAF03E7-0DA5-084C-A73B-84F898909E97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278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412" y="1171408"/>
            <a:ext cx="11256811" cy="2494852"/>
          </a:xfrm>
        </p:spPr>
        <p:txBody>
          <a:bodyPr anchor="t"/>
          <a:lstStyle>
            <a:lvl1pPr algn="l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6418" y="3844337"/>
            <a:ext cx="6267369" cy="1678354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67478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F9A62DDD-3F5F-554E-8F55-F59D7AC7F5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6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51889"/>
            <a:ext cx="10972800" cy="4178554"/>
          </a:xfrm>
        </p:spPr>
        <p:txBody>
          <a:bodyPr>
            <a:normAutofit/>
          </a:bodyPr>
          <a:lstStyle>
            <a:lvl1pPr marL="0" indent="0" algn="ctr">
              <a:buNone/>
              <a:defRPr sz="4800" b="0" i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F9A62DDD-3F5F-554E-8F55-F59D7AC7F5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F9A62DDD-3F5F-554E-8F55-F59D7AC7F5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169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F9A62DDD-3F5F-554E-8F55-F59D7AC7F5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93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3F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5483" y="0"/>
            <a:ext cx="1097651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35118" y="6506406"/>
            <a:ext cx="588773" cy="269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8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F9A62DDD-3F5F-554E-8F55-F59D7AC7F5D2}" type="slidenum">
              <a:rPr lang="en-US" smtClean="0"/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/>
          </a:p>
        </p:txBody>
      </p:sp>
      <p:pic>
        <p:nvPicPr>
          <p:cNvPr id="9" name="Picture 8" descr="globus-online-2013-large-white.png"/>
          <p:cNvPicPr>
            <a:picLocks noChangeAspect="1"/>
          </p:cNvPicPr>
          <p:nvPr userDrawn="1"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3883" y="272161"/>
            <a:ext cx="804970" cy="59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539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0" i="0" kern="1200">
          <a:solidFill>
            <a:srgbClr val="D9D9D9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ts val="1400"/>
        </a:spcBef>
        <a:buFont typeface="Arial"/>
        <a:buChar char="•"/>
        <a:defRPr sz="3200" b="1" i="0" kern="1200">
          <a:solidFill>
            <a:srgbClr val="D9D9D9"/>
          </a:solidFill>
          <a:latin typeface="Arial" charset="0"/>
          <a:ea typeface="Arial" charset="0"/>
          <a:cs typeface="Arial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rgbClr val="D9D9D9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457200" rtl="0" eaLnBrk="1" latinLnBrk="0" hangingPunct="1">
        <a:spcBef>
          <a:spcPct val="20000"/>
        </a:spcBef>
        <a:buSzPct val="80000"/>
        <a:buFont typeface="Courier New"/>
        <a:buChar char="o"/>
        <a:defRPr sz="2400" b="0" i="0" kern="1200">
          <a:solidFill>
            <a:srgbClr val="D9D9D9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bg1">
              <a:lumMod val="95000"/>
            </a:schemeClr>
          </a:solidFill>
          <a:latin typeface="Museo Sans 300"/>
          <a:ea typeface="+mn-ea"/>
          <a:cs typeface="Museo Sans 30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bg1">
              <a:lumMod val="95000"/>
            </a:schemeClr>
          </a:solidFill>
          <a:latin typeface="Museo Sans 300"/>
          <a:ea typeface="+mn-ea"/>
          <a:cs typeface="Museo Sans 30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6412" y="2468874"/>
            <a:ext cx="11256811" cy="1621216"/>
          </a:xfrm>
        </p:spPr>
        <p:txBody>
          <a:bodyPr>
            <a:normAutofit/>
          </a:bodyPr>
          <a:lstStyle/>
          <a:p>
            <a:r>
              <a:rPr lang="en-US" sz="4800" b="1" dirty="0"/>
              <a:t>Integrating Globus into Galaxy to Enable </a:t>
            </a:r>
            <a:r>
              <a:rPr lang="en-US" sz="4800" b="1" dirty="0" err="1"/>
              <a:t>FAIRifying</a:t>
            </a:r>
            <a:r>
              <a:rPr lang="en-US" sz="4800" b="1" dirty="0"/>
              <a:t> Data</a:t>
            </a:r>
            <a:endParaRPr lang="en-US" sz="4800" b="1" dirty="0">
              <a:solidFill>
                <a:schemeClr val="bg1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982BE98-E959-6B49-B1DB-D179AD17E304}"/>
              </a:ext>
            </a:extLst>
          </p:cNvPr>
          <p:cNvSpPr txBox="1">
            <a:spLocks/>
          </p:cNvSpPr>
          <p:nvPr/>
        </p:nvSpPr>
        <p:spPr>
          <a:xfrm>
            <a:off x="536418" y="4659884"/>
            <a:ext cx="8778270" cy="1901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400"/>
              </a:spcBef>
              <a:buFont typeface="Arial"/>
              <a:buNone/>
              <a:defRPr sz="3200" b="1" i="0" kern="1200">
                <a:solidFill>
                  <a:schemeClr val="bg1">
                    <a:lumMod val="8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b="0" i="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SzPct val="80000"/>
              <a:buFont typeface="Courier New"/>
              <a:buNone/>
              <a:defRPr sz="2400" b="0" i="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Museo Sans 300"/>
                <a:ea typeface="+mn-ea"/>
                <a:cs typeface="Museo Sans 30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Museo Sans 300"/>
                <a:ea typeface="+mn-ea"/>
                <a:cs typeface="Museo Sans 30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1800"/>
              </a:spcBef>
              <a:spcAft>
                <a:spcPts val="0"/>
              </a:spcAft>
            </a:pPr>
            <a:r>
              <a:rPr lang="en-US" b="0" dirty="0"/>
              <a:t>Rick Wagner				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rick@globus.org</a:t>
            </a:r>
            <a:r>
              <a:rPr lang="en-US" dirty="0"/>
              <a:t>		</a:t>
            </a:r>
          </a:p>
        </p:txBody>
      </p:sp>
      <p:pic>
        <p:nvPicPr>
          <p:cNvPr id="5" name="Picture 4" descr="Globus_White_2013_square.png">
            <a:extLst>
              <a:ext uri="{FF2B5EF4-FFF2-40B4-BE49-F238E27FC236}">
                <a16:creationId xmlns:a16="http://schemas.microsoft.com/office/drawing/2014/main" id="{DA13F0A6-A0E0-2745-8A6E-2EBDAC5444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17691" y="4015301"/>
            <a:ext cx="2475532" cy="250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679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D31BAA-04F2-BE4E-BFD1-D579165FF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simplistic data flow…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06F04E7-151A-5447-AC1E-D4FCE9287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853582"/>
            <a:ext cx="10972800" cy="1790156"/>
          </a:xfrm>
        </p:spPr>
        <p:txBody>
          <a:bodyPr>
            <a:normAutofit/>
          </a:bodyPr>
          <a:lstStyle/>
          <a:p>
            <a:r>
              <a:rPr lang="en-US" dirty="0"/>
              <a:t>Users should be able to reliably transfer data as part of workflows</a:t>
            </a:r>
          </a:p>
          <a:p>
            <a:r>
              <a:rPr lang="en-US" dirty="0"/>
              <a:t>Enables simple sharing of workflow results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5DDE9E-5C70-D44F-9374-F735E2204F6B}"/>
              </a:ext>
            </a:extLst>
          </p:cNvPr>
          <p:cNvSpPr/>
          <p:nvPr/>
        </p:nvSpPr>
        <p:spPr>
          <a:xfrm>
            <a:off x="5206513" y="926927"/>
            <a:ext cx="1081037" cy="2266422"/>
          </a:xfrm>
          <a:prstGeom prst="roundRect">
            <a:avLst>
              <a:gd name="adj" fmla="val 7193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718ED3C4-F934-3048-A1D6-1ECF3237E0A3}"/>
              </a:ext>
            </a:extLst>
          </p:cNvPr>
          <p:cNvSpPr/>
          <p:nvPr/>
        </p:nvSpPr>
        <p:spPr>
          <a:xfrm>
            <a:off x="1412912" y="1433160"/>
            <a:ext cx="1444442" cy="1235362"/>
          </a:xfrm>
          <a:prstGeom prst="can">
            <a:avLst/>
          </a:prstGeom>
          <a:solidFill>
            <a:schemeClr val="tx2">
              <a:lumMod val="20000"/>
              <a:lumOff val="80000"/>
              <a:alpha val="64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Data Repository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C1CB7CDC-FF26-4449-B792-F15F23396700}"/>
              </a:ext>
            </a:extLst>
          </p:cNvPr>
          <p:cNvSpPr/>
          <p:nvPr/>
        </p:nvSpPr>
        <p:spPr>
          <a:xfrm flipH="1">
            <a:off x="2857354" y="1580748"/>
            <a:ext cx="2460355" cy="337731"/>
          </a:xfrm>
          <a:custGeom>
            <a:avLst/>
            <a:gdLst>
              <a:gd name="connsiteX0" fmla="*/ 0 w 1998921"/>
              <a:gd name="connsiteY0" fmla="*/ 482282 h 482282"/>
              <a:gd name="connsiteX1" fmla="*/ 1414131 w 1998921"/>
              <a:gd name="connsiteY1" fmla="*/ 14449 h 482282"/>
              <a:gd name="connsiteX2" fmla="*/ 1998921 w 1998921"/>
              <a:gd name="connsiteY2" fmla="*/ 110142 h 482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8921" h="482282">
                <a:moveTo>
                  <a:pt x="0" y="482282"/>
                </a:moveTo>
                <a:cubicBezTo>
                  <a:pt x="540489" y="279377"/>
                  <a:pt x="1080978" y="76472"/>
                  <a:pt x="1414131" y="14449"/>
                </a:cubicBezTo>
                <a:cubicBezTo>
                  <a:pt x="1747285" y="-47574"/>
                  <a:pt x="1998921" y="110142"/>
                  <a:pt x="1998921" y="110142"/>
                </a:cubicBezTo>
              </a:path>
            </a:pathLst>
          </a:custGeom>
          <a:noFill/>
          <a:ln w="28575">
            <a:solidFill>
              <a:schemeClr val="tx2">
                <a:lumMod val="20000"/>
                <a:lumOff val="8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5410F55-F3A4-5641-A30B-2880260E951E}"/>
              </a:ext>
            </a:extLst>
          </p:cNvPr>
          <p:cNvSpPr/>
          <p:nvPr/>
        </p:nvSpPr>
        <p:spPr>
          <a:xfrm>
            <a:off x="3280701" y="1491821"/>
            <a:ext cx="969842" cy="304932"/>
          </a:xfrm>
          <a:prstGeom prst="roundRect">
            <a:avLst>
              <a:gd name="adj" fmla="val 7193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 pitchFamily="2" charset="0"/>
              </a:rPr>
              <a:t>Request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0566D7F-8417-EC45-9BAB-E1888362C536}"/>
              </a:ext>
            </a:extLst>
          </p:cNvPr>
          <p:cNvGrpSpPr/>
          <p:nvPr/>
        </p:nvGrpSpPr>
        <p:grpSpPr>
          <a:xfrm>
            <a:off x="2857354" y="2241864"/>
            <a:ext cx="2460355" cy="527742"/>
            <a:chOff x="2366059" y="2921131"/>
            <a:chExt cx="3092942" cy="663431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1CAEF56B-932E-9E46-9392-B5EED0433288}"/>
                </a:ext>
              </a:extLst>
            </p:cNvPr>
            <p:cNvSpPr/>
            <p:nvPr/>
          </p:nvSpPr>
          <p:spPr>
            <a:xfrm flipV="1">
              <a:off x="2366059" y="2921131"/>
              <a:ext cx="3092942" cy="424566"/>
            </a:xfrm>
            <a:custGeom>
              <a:avLst/>
              <a:gdLst>
                <a:gd name="connsiteX0" fmla="*/ 0 w 1998921"/>
                <a:gd name="connsiteY0" fmla="*/ 482282 h 482282"/>
                <a:gd name="connsiteX1" fmla="*/ 1414131 w 1998921"/>
                <a:gd name="connsiteY1" fmla="*/ 14449 h 482282"/>
                <a:gd name="connsiteX2" fmla="*/ 1998921 w 1998921"/>
                <a:gd name="connsiteY2" fmla="*/ 110142 h 48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8921" h="482282">
                  <a:moveTo>
                    <a:pt x="0" y="482282"/>
                  </a:moveTo>
                  <a:cubicBezTo>
                    <a:pt x="540489" y="279377"/>
                    <a:pt x="1080978" y="76472"/>
                    <a:pt x="1414131" y="14449"/>
                  </a:cubicBezTo>
                  <a:cubicBezTo>
                    <a:pt x="1747285" y="-47574"/>
                    <a:pt x="1998921" y="110142"/>
                    <a:pt x="1998921" y="110142"/>
                  </a:cubicBezTo>
                </a:path>
              </a:pathLst>
            </a:custGeom>
            <a:noFill/>
            <a:ln w="28575">
              <a:solidFill>
                <a:schemeClr val="tx2">
                  <a:lumMod val="20000"/>
                  <a:lumOff val="8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2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71FB2E65-A5C2-834E-B2E9-822A4A89A60F}"/>
                </a:ext>
              </a:extLst>
            </p:cNvPr>
            <p:cNvSpPr/>
            <p:nvPr/>
          </p:nvSpPr>
          <p:spPr>
            <a:xfrm>
              <a:off x="3363599" y="2990201"/>
              <a:ext cx="1358986" cy="594361"/>
            </a:xfrm>
            <a:prstGeom prst="roundRect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Dataset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379733CE-3E05-C14A-91BC-00478FB4436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23865" y="1519478"/>
            <a:ext cx="2231509" cy="1131629"/>
          </a:xfrm>
          <a:prstGeom prst="rect">
            <a:avLst/>
          </a:prstGeom>
          <a:ln w="28575">
            <a:solidFill>
              <a:schemeClr val="tx2">
                <a:lumMod val="40000"/>
                <a:lumOff val="60000"/>
              </a:schemeClr>
            </a:solidFill>
          </a:ln>
        </p:spPr>
      </p:pic>
      <p:sp>
        <p:nvSpPr>
          <p:cNvPr id="18" name="Can 17">
            <a:extLst>
              <a:ext uri="{FF2B5EF4-FFF2-40B4-BE49-F238E27FC236}">
                <a16:creationId xmlns:a16="http://schemas.microsoft.com/office/drawing/2014/main" id="{3F5CACC8-1629-6F42-B307-9D52EE0D80F8}"/>
              </a:ext>
            </a:extLst>
          </p:cNvPr>
          <p:cNvSpPr/>
          <p:nvPr/>
        </p:nvSpPr>
        <p:spPr>
          <a:xfrm>
            <a:off x="4087531" y="3350451"/>
            <a:ext cx="1444442" cy="1235361"/>
          </a:xfrm>
          <a:prstGeom prst="can">
            <a:avLst/>
          </a:prstGeom>
          <a:solidFill>
            <a:schemeClr val="tx2">
              <a:lumMod val="20000"/>
              <a:lumOff val="80000"/>
              <a:alpha val="64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Shared endpoint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F649AAC5-D206-AE42-8C00-E2A743BC15CC}"/>
              </a:ext>
            </a:extLst>
          </p:cNvPr>
          <p:cNvSpPr/>
          <p:nvPr/>
        </p:nvSpPr>
        <p:spPr>
          <a:xfrm rot="21130903" flipH="1" flipV="1">
            <a:off x="5474197" y="2936894"/>
            <a:ext cx="3820287" cy="1340794"/>
          </a:xfrm>
          <a:custGeom>
            <a:avLst/>
            <a:gdLst>
              <a:gd name="connsiteX0" fmla="*/ 0 w 1998921"/>
              <a:gd name="connsiteY0" fmla="*/ 482282 h 482282"/>
              <a:gd name="connsiteX1" fmla="*/ 1414131 w 1998921"/>
              <a:gd name="connsiteY1" fmla="*/ 14449 h 482282"/>
              <a:gd name="connsiteX2" fmla="*/ 1998921 w 1998921"/>
              <a:gd name="connsiteY2" fmla="*/ 110142 h 482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8921" h="482282">
                <a:moveTo>
                  <a:pt x="0" y="482282"/>
                </a:moveTo>
                <a:cubicBezTo>
                  <a:pt x="540489" y="279377"/>
                  <a:pt x="1080978" y="76472"/>
                  <a:pt x="1414131" y="14449"/>
                </a:cubicBezTo>
                <a:cubicBezTo>
                  <a:pt x="1747285" y="-47574"/>
                  <a:pt x="1998921" y="110142"/>
                  <a:pt x="1998921" y="110142"/>
                </a:cubicBezTo>
              </a:path>
            </a:pathLst>
          </a:custGeom>
          <a:noFill/>
          <a:ln w="28575">
            <a:solidFill>
              <a:schemeClr val="tx2">
                <a:lumMod val="20000"/>
                <a:lumOff val="8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1C5C8F5-58AE-7247-B957-D71A1D7C4AC7}"/>
              </a:ext>
            </a:extLst>
          </p:cNvPr>
          <p:cNvGrpSpPr/>
          <p:nvPr/>
        </p:nvGrpSpPr>
        <p:grpSpPr>
          <a:xfrm>
            <a:off x="1285071" y="3161171"/>
            <a:ext cx="2802460" cy="776357"/>
            <a:chOff x="389523" y="4076804"/>
            <a:chExt cx="3523007" cy="975968"/>
          </a:xfrm>
        </p:grpSpPr>
        <p:pic>
          <p:nvPicPr>
            <p:cNvPr id="20" name="Content Placeholder 3">
              <a:extLst>
                <a:ext uri="{FF2B5EF4-FFF2-40B4-BE49-F238E27FC236}">
                  <a16:creationId xmlns:a16="http://schemas.microsoft.com/office/drawing/2014/main" id="{0C674A33-39E6-7044-860D-8E0E5BA02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89523" y="4076804"/>
              <a:ext cx="975968" cy="975968"/>
            </a:xfrm>
            <a:prstGeom prst="rect">
              <a:avLst/>
            </a:prstGeom>
          </p:spPr>
        </p:pic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1CD12F1-97B3-3147-960A-667ED7BB716F}"/>
                </a:ext>
              </a:extLst>
            </p:cNvPr>
            <p:cNvSpPr/>
            <p:nvPr/>
          </p:nvSpPr>
          <p:spPr>
            <a:xfrm flipH="1">
              <a:off x="1458146" y="4462164"/>
              <a:ext cx="2454384" cy="205249"/>
            </a:xfrm>
            <a:custGeom>
              <a:avLst/>
              <a:gdLst>
                <a:gd name="connsiteX0" fmla="*/ 0 w 1998921"/>
                <a:gd name="connsiteY0" fmla="*/ 482282 h 482282"/>
                <a:gd name="connsiteX1" fmla="*/ 1414131 w 1998921"/>
                <a:gd name="connsiteY1" fmla="*/ 14449 h 482282"/>
                <a:gd name="connsiteX2" fmla="*/ 1998921 w 1998921"/>
                <a:gd name="connsiteY2" fmla="*/ 110142 h 482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8921" h="482282">
                  <a:moveTo>
                    <a:pt x="0" y="482282"/>
                  </a:moveTo>
                  <a:cubicBezTo>
                    <a:pt x="540489" y="279377"/>
                    <a:pt x="1080978" y="76472"/>
                    <a:pt x="1414131" y="14449"/>
                  </a:cubicBezTo>
                  <a:cubicBezTo>
                    <a:pt x="1747285" y="-47574"/>
                    <a:pt x="1998921" y="110142"/>
                    <a:pt x="1998921" y="110142"/>
                  </a:cubicBezTo>
                </a:path>
              </a:pathLst>
            </a:custGeom>
            <a:noFill/>
            <a:ln w="28575">
              <a:solidFill>
                <a:schemeClr val="tx2">
                  <a:lumMod val="20000"/>
                  <a:lumOff val="8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2">
                    <a:lumMod val="20000"/>
                    <a:lumOff val="80000"/>
                  </a:schemeClr>
                </a:solidFill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003E7F7-2614-3C4C-AAB5-2A1861AC6C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42708" y="4314441"/>
              <a:ext cx="1274603" cy="646369"/>
            </a:xfrm>
            <a:prstGeom prst="rect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</a:ln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D652447-941A-344F-9D41-055A328DD33A}"/>
              </a:ext>
            </a:extLst>
          </p:cNvPr>
          <p:cNvGrpSpPr/>
          <p:nvPr/>
        </p:nvGrpSpPr>
        <p:grpSpPr>
          <a:xfrm>
            <a:off x="6287550" y="1459173"/>
            <a:ext cx="1570511" cy="1281968"/>
            <a:chOff x="6678201" y="1937201"/>
            <a:chExt cx="1974309" cy="1611577"/>
          </a:xfrm>
        </p:grpSpPr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B786DC9E-331F-9346-9528-7D7BF934B890}"/>
                </a:ext>
              </a:extLst>
            </p:cNvPr>
            <p:cNvSpPr/>
            <p:nvPr/>
          </p:nvSpPr>
          <p:spPr>
            <a:xfrm>
              <a:off x="6678201" y="2013011"/>
              <a:ext cx="1974309" cy="1463039"/>
            </a:xfrm>
            <a:prstGeom prst="rightArrow">
              <a:avLst/>
            </a:prstGeom>
            <a:noFill/>
            <a:ln w="28575">
              <a:solidFill>
                <a:schemeClr val="tx2">
                  <a:lumMod val="20000"/>
                  <a:lumOff val="8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Analyze</a:t>
              </a:r>
            </a:p>
          </p:txBody>
        </p:sp>
        <p:sp>
          <p:nvSpPr>
            <p:cNvPr id="23" name="Circular Arrow 22">
              <a:extLst>
                <a:ext uri="{FF2B5EF4-FFF2-40B4-BE49-F238E27FC236}">
                  <a16:creationId xmlns:a16="http://schemas.microsoft.com/office/drawing/2014/main" id="{C45264C4-6B68-BD47-A39E-DFFA668A7CA2}"/>
                </a:ext>
              </a:extLst>
            </p:cNvPr>
            <p:cNvSpPr/>
            <p:nvPr/>
          </p:nvSpPr>
          <p:spPr>
            <a:xfrm>
              <a:off x="6889895" y="1937201"/>
              <a:ext cx="806807" cy="867226"/>
            </a:xfrm>
            <a:prstGeom prst="circularArrow">
              <a:avLst/>
            </a:prstGeom>
            <a:noFill/>
            <a:ln w="28575">
              <a:solidFill>
                <a:schemeClr val="tx2">
                  <a:lumMod val="20000"/>
                  <a:lumOff val="8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2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24" name="Circular Arrow 23">
              <a:extLst>
                <a:ext uri="{FF2B5EF4-FFF2-40B4-BE49-F238E27FC236}">
                  <a16:creationId xmlns:a16="http://schemas.microsoft.com/office/drawing/2014/main" id="{AED68261-7769-0C46-B3F2-3EEA4E975835}"/>
                </a:ext>
              </a:extLst>
            </p:cNvPr>
            <p:cNvSpPr/>
            <p:nvPr/>
          </p:nvSpPr>
          <p:spPr>
            <a:xfrm flipH="1" flipV="1">
              <a:off x="6889894" y="2681552"/>
              <a:ext cx="806807" cy="867226"/>
            </a:xfrm>
            <a:prstGeom prst="circularArrow">
              <a:avLst/>
            </a:prstGeom>
            <a:noFill/>
            <a:ln w="28575">
              <a:solidFill>
                <a:schemeClr val="tx2">
                  <a:lumMod val="20000"/>
                  <a:lumOff val="8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2">
                    <a:lumMod val="20000"/>
                    <a:lumOff val="80000"/>
                  </a:schemeClr>
                </a:solidFill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0EBE1A1-FAFC-8A4A-AFA9-CAD12867F0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4679035" y="1716972"/>
            <a:ext cx="2133234" cy="755164"/>
          </a:xfrm>
          <a:prstGeom prst="rect">
            <a:avLst/>
          </a:prstGeom>
        </p:spPr>
      </p:pic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C3F15DBC-FDFC-1D49-A64E-07EFAAECB07B}"/>
              </a:ext>
            </a:extLst>
          </p:cNvPr>
          <p:cNvSpPr/>
          <p:nvPr/>
        </p:nvSpPr>
        <p:spPr>
          <a:xfrm>
            <a:off x="7232272" y="3649780"/>
            <a:ext cx="1081038" cy="472799"/>
          </a:xfrm>
          <a:prstGeom prst="round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2316554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2487" y="1600201"/>
            <a:ext cx="11660955" cy="4630917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Document Globus </a:t>
            </a:r>
            <a:r>
              <a:rPr lang="en-US" sz="2800" dirty="0" err="1"/>
              <a:t>Auth</a:t>
            </a:r>
            <a:r>
              <a:rPr lang="en-US" sz="2800" dirty="0"/>
              <a:t> configuration in Galaxy</a:t>
            </a:r>
          </a:p>
          <a:p>
            <a:r>
              <a:rPr lang="en-US" sz="2800" dirty="0"/>
              <a:t>Pick a Galaxy workflow to adapt</a:t>
            </a:r>
          </a:p>
          <a:p>
            <a:pPr lvl="1"/>
            <a:r>
              <a:rPr lang="en-US" sz="2400" dirty="0"/>
              <a:t>Install necessary tools</a:t>
            </a:r>
          </a:p>
          <a:p>
            <a:r>
              <a:rPr lang="en-US" sz="2800" dirty="0"/>
              <a:t>Host input data on remote Globus endpoint</a:t>
            </a:r>
          </a:p>
          <a:p>
            <a:r>
              <a:rPr lang="en-US" sz="2800" dirty="0"/>
              <a:t>Create a Galaxy tool for Globus Transfers</a:t>
            </a:r>
          </a:p>
          <a:p>
            <a:r>
              <a:rPr lang="en-US" sz="2800" dirty="0"/>
              <a:t>Install new tool into workspace</a:t>
            </a:r>
          </a:p>
          <a:p>
            <a:r>
              <a:rPr lang="en-US" sz="2800" dirty="0"/>
              <a:t>Add step in sample workflow to transfer input data</a:t>
            </a:r>
          </a:p>
          <a:p>
            <a:r>
              <a:rPr lang="en-US" sz="2800" dirty="0"/>
              <a:t>Validate the workflow runs correctly with remote data</a:t>
            </a:r>
          </a:p>
          <a:p>
            <a:r>
              <a:rPr lang="en-US" sz="2800" dirty="0"/>
              <a:t>Stretch: Tool for sharing results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9943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Help Desired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2487" y="1600201"/>
            <a:ext cx="11660955" cy="4630917"/>
          </a:xfrm>
        </p:spPr>
        <p:txBody>
          <a:bodyPr>
            <a:normAutofit/>
          </a:bodyPr>
          <a:lstStyle/>
          <a:p>
            <a:r>
              <a:rPr lang="en-US" sz="2800" b="0" dirty="0"/>
              <a:t>Galaxy Training:</a:t>
            </a:r>
          </a:p>
          <a:p>
            <a:pPr lvl="1"/>
            <a:r>
              <a:rPr lang="en-US" sz="2400" dirty="0"/>
              <a:t>What’s a good “Hello, World!” workflow for adapting?</a:t>
            </a:r>
          </a:p>
          <a:p>
            <a:r>
              <a:rPr lang="en-US" sz="2800" b="0" dirty="0"/>
              <a:t>Galaxy tool development</a:t>
            </a:r>
          </a:p>
          <a:p>
            <a:pPr lvl="1"/>
            <a:r>
              <a:rPr lang="en-US" sz="2400" dirty="0"/>
              <a:t>Help with tool packaging, good examples</a:t>
            </a:r>
          </a:p>
          <a:p>
            <a:pPr lvl="1"/>
            <a:r>
              <a:rPr lang="en-US" sz="2400" b="0" dirty="0"/>
              <a:t>Access user credentials</a:t>
            </a:r>
          </a:p>
          <a:p>
            <a:pPr lvl="1"/>
            <a:r>
              <a:rPr lang="en-US" sz="2400"/>
              <a:t>Example </a:t>
            </a:r>
            <a:r>
              <a:rPr lang="en-US" sz="2400" dirty="0"/>
              <a:t>of Calling external APIs</a:t>
            </a:r>
            <a:endParaRPr lang="en-US" sz="2400" b="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55954151"/>
      </p:ext>
    </p:extLst>
  </p:cSld>
  <p:clrMapOvr>
    <a:masterClrMapping/>
  </p:clrMapOvr>
</p:sld>
</file>

<file path=ppt/theme/theme1.xml><?xml version="1.0" encoding="utf-8"?>
<a:theme xmlns:a="http://schemas.openxmlformats.org/drawingml/2006/main" name="130414_Globus_blue_v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43094</TotalTime>
  <Words>135</Words>
  <Application>Microsoft Macintosh PowerPoint</Application>
  <PresentationFormat>Widescreen</PresentationFormat>
  <Paragraphs>30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Courier</vt:lpstr>
      <vt:lpstr>Courier New</vt:lpstr>
      <vt:lpstr>Museo Sans 300</vt:lpstr>
      <vt:lpstr>130414_Globus_blue_v1</vt:lpstr>
      <vt:lpstr>Integrating Globus into Galaxy to Enable FAIRifying Data</vt:lpstr>
      <vt:lpstr>A simplistic data flow…</vt:lpstr>
      <vt:lpstr>Plan</vt:lpstr>
      <vt:lpstr>Help Desired</vt:lpstr>
    </vt:vector>
  </TitlesOfParts>
  <Company>Lawrence Berkeley National Laboratory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 Arial 32 pt</dc:title>
  <dc:creator>Wendy Tsabba</dc:creator>
  <cp:lastModifiedBy>Richard Wagner</cp:lastModifiedBy>
  <cp:revision>1091</cp:revision>
  <cp:lastPrinted>2018-08-08T16:28:35Z</cp:lastPrinted>
  <dcterms:created xsi:type="dcterms:W3CDTF">2011-02-26T00:20:18Z</dcterms:created>
  <dcterms:modified xsi:type="dcterms:W3CDTF">2019-04-15T16:33:40Z</dcterms:modified>
</cp:coreProperties>
</file>

<file path=docProps/thumbnail.jpeg>
</file>